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309" r:id="rId3"/>
    <p:sldId id="299" r:id="rId4"/>
    <p:sldId id="314" r:id="rId5"/>
    <p:sldId id="332" r:id="rId6"/>
    <p:sldId id="333" r:id="rId7"/>
    <p:sldId id="320" r:id="rId8"/>
    <p:sldId id="315" r:id="rId9"/>
    <p:sldId id="322" r:id="rId10"/>
    <p:sldId id="334" r:id="rId11"/>
    <p:sldId id="328" r:id="rId12"/>
    <p:sldId id="335" r:id="rId13"/>
    <p:sldId id="324" r:id="rId14"/>
    <p:sldId id="317" r:id="rId15"/>
    <p:sldId id="318" r:id="rId16"/>
    <p:sldId id="31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11ACF-8E05-4DE3-ABBB-212417355513}" v="3" dt="2019-04-23T23:36:39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8" autoAdjust="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32B59-22DD-4CE1-9F39-7CB77D232AC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6233-4BFD-442F-A901-5D24D9BB79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PM starts presentation.  Everyone speaks.  You decide who goes when.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are you doing this project?  What’s important / needed / beneficial about it?  Why is this a good senior design project?  MAKE FONT BIG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6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 stretch goals then delete the text box on the right, and expand the one on the left.  </a:t>
            </a:r>
            <a:r>
              <a:rPr lang="en-US" b="1" u="sng" dirty="0"/>
              <a:t>DO NOT ELABORATE ON THE GOALS, JUST STATE THEM QUICKLY AND MOVE ON!!!</a:t>
            </a:r>
          </a:p>
          <a:p>
            <a:endParaRPr lang="en-US" b="1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37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summarize the results of your efforts in tabular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1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if you</a:t>
            </a:r>
            <a:r>
              <a:rPr lang="en-US" baseline="0" dirty="0"/>
              <a:t> met all goals and all specifications and there were no deficiencies.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4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this; use it to promote</a:t>
            </a:r>
            <a:r>
              <a:rPr lang="en-US" baseline="0" dirty="0"/>
              <a:t> yourselves!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 brief!!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6233-4BFD-442F-A901-5D24D9BB790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5CFEC-E5D0-44B4-8F3B-3CECF86B3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25629D8-3193-451B-9F00-6D30CA9E4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321938-89E7-4611-BB72-1B52DBD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DC64-B433-4C91-B334-1D2DBE9E4E61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E59FAF-C39E-483C-B9E0-36DD258F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B985C2-727F-447A-BE14-8FC5FAF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801A19-140E-49A8-B159-B93230A0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D38122-CE60-46E8-B003-07D86A28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28780B-C666-4BC6-8C2A-28F80FCD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22E8-1B93-4B14-A05A-137AC0814E8D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FCB0C0-2FFD-4FD8-9488-50B9D5ED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2303DE-A709-45C0-9107-106C3A45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6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F9068B-9835-458F-99A4-4E65FBD9C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9A83A62-F97D-4D97-A329-AE899961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CA9DAB-BE92-4896-9FD4-D3E09CF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441A-A441-4B95-9433-C813E7FB7C58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F4DB79-3CDD-4118-890A-7609FBD1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315461-B697-432F-B0FD-D152CCC7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232B61-6E65-4BCE-A5DC-AD20F685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B582E1-C315-4A71-B59D-66999278D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0A3ECF-6935-42A3-815F-E0C561B6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C48D-9E55-4D5E-AEC8-71D106207D0F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F6CD92-FAE0-4441-8745-7D8F65A9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BFE160-1013-495D-BACE-66972A6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8C3F36-5034-4793-94D4-FB50FD46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6220A9-8517-48EB-A53B-819B51F6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72B0B2-1544-4958-AD16-80982ACA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247C-F147-4192-8442-7F433C0CFB53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AD855B-DD92-4BC5-A3E3-99769F42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51CE92-EF78-497C-B648-C3A83699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5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3F7F3-F4D5-4EE8-80AA-ECA4925D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D9A947-23E4-48F4-9F32-8099D5AB0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F093DA-F4F0-47C5-9E22-F5CDBBC9C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0B1DA9-2D34-4719-8615-8C406276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3855-5E30-4753-B274-04E442ADC1D2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D94CA3-8CB2-4444-A11E-92931019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941ECE9-3DC9-423F-8978-BDC537EB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529A9F-F30A-4429-8DCD-7B34FE2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F2D10F-568D-418C-9D23-F04ECC293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4AC4A9-BC30-47A7-971A-8594AA4A3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972821E-A410-4B85-9887-B205641F3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9DDB93-21A8-4F13-A3D4-DE80DD2F2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EA55864-E5E8-45EF-B371-99082DA0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010C-94F6-44FD-979B-F4121753FBD9}" type="datetime1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8B9BD09-7F64-4040-9EC4-453DD608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A580742-CC5F-4E6D-A8F7-C65FA7CE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6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AA27D4-D231-49A5-A03C-3AD657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C8EF246-2467-4014-8B2C-A6432201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7E85-7F47-439D-9B8C-F6FF4C22A719}" type="datetime1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98C152-39D8-466D-BBD7-EDFF9B5EC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A2CF5E-2B37-46B8-BAE1-30DB2778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8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EECF84B-5F06-4A98-80F0-12002E26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69E1-3379-4038-B2FE-C5AEB5A020A2}" type="datetime1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38A0E36-7BB1-43DF-B9BA-8419021D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CE7B4F-8035-423D-B1F4-B2238064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88E91B-1CA4-416C-A2DB-01B7CE40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45A1BA-AC2C-41DA-A78C-D234C34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49E0D3-E1DC-4A86-87CD-E0CD278F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2CCACA-AEE0-4D07-B956-40931ECA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F4AD-4D2C-4726-88D9-388104CA2F9D}" type="datetime1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592D69-91A8-4F00-8063-E4782FD0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F7F58A-89CF-45F3-B6CF-24F2D332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5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7E872-FF3B-4B83-B3B3-D778B1F7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A71812A-6567-49D5-9A6C-A9867C129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8D6D946-8063-41F8-BA7C-81501213A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0DAE66-647D-4A49-96B5-5F8E6437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0E3A-1C5A-4A0D-AD69-124B4AA6EB0B}" type="datetime1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EFDFA9-3D12-47A3-9634-50F6A14D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9759A77-031E-46E5-BAF8-33CBA0E5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3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100C0F4-2697-4F4F-A427-755CEBB0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DBD131-C180-4F55-90E9-750BE342E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7A39B4-3008-46EC-9364-F3142BF17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BA7DF-DE4A-4FBD-89D5-FA9B736CAFBE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799EF7-59A9-4506-A0CD-F9F975DF9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# 2.12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9E652-ACA6-4428-B93F-C85B7DF7D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C673-5ACE-4D89-BA00-7196B34518A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C6CD49-C8A7-4943-8D3F-F828C1BA744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325537"/>
            <a:ext cx="2538984" cy="4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461" y="217739"/>
            <a:ext cx="8187610" cy="1001462"/>
          </a:xfrm>
        </p:spPr>
        <p:txBody>
          <a:bodyPr>
            <a:normAutofit/>
          </a:bodyPr>
          <a:lstStyle/>
          <a:p>
            <a:r>
              <a:rPr lang="en-US" dirty="0"/>
              <a:t>2.12 Software Defined Radio</a:t>
            </a:r>
            <a:endParaRPr lang="en-US" dirty="0"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86000"/>
            <a:ext cx="4772891" cy="2898421"/>
          </a:xfrm>
        </p:spPr>
        <p:txBody>
          <a:bodyPr vert="horz" lIns="0" tIns="45720" rIns="18288" bIns="45720" rtlCol="0" anchor="t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Sponsored By: Texas State University</a:t>
            </a: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James Bell, Samuel Hussey, Zachary </a:t>
            </a:r>
            <a:r>
              <a:rPr lang="en-US" sz="2400" dirty="0" err="1">
                <a:solidFill>
                  <a:srgbClr val="000000"/>
                </a:solidFill>
              </a:rPr>
              <a:t>Schneiderman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Faculty Advisor: Dr. Stapleton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371600"/>
            <a:ext cx="431864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FE84B-E737-4CB0-98AD-5F1A184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"/>
              </a:rPr>
              <a:t>Tests Plan Results Continued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CD5E0-0ED6-484B-B187-ADD5EF8C6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508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Radio will only operate at 3.50 - 4.00 MHz and 14.00 - 14.35MHz. </a:t>
            </a:r>
          </a:p>
          <a:p>
            <a:pPr marL="342900" lvl="1" indent="0" algn="ctr">
              <a:buNone/>
            </a:pPr>
            <a:endParaRPr lang="en-US" dirty="0"/>
          </a:p>
          <a:p>
            <a:pPr marL="342900" lvl="1" indent="0" algn="ctr">
              <a:buNone/>
            </a:pPr>
            <a:r>
              <a:rPr lang="en-US" dirty="0" smtClean="0"/>
              <a:t>3.50-4.00MHz </a:t>
            </a:r>
            <a:r>
              <a:rPr lang="en-US" dirty="0"/>
              <a:t>waveform with gain of 0.9dB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566C17-AA30-4F11-BA19-AFEDC98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pic>
        <p:nvPicPr>
          <p:cNvPr id="6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xmlns="" id="{C33D4D90-A68B-49C5-A6A5-4154CA7C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05" y="2681683"/>
            <a:ext cx="6639790" cy="36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FE84B-E737-4CB0-98AD-5F1A184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Tests Plan Results Continued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CD5E0-0ED6-484B-B187-ADD5EF8C6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dirty="0"/>
              <a:t>Radio will only operate at 3.5-4.0 MHz and 14.00 – 14.35MHz. 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 smtClean="0"/>
              <a:t>14.00-14.35MHz </a:t>
            </a:r>
            <a:r>
              <a:rPr lang="en-US" sz="1800" dirty="0"/>
              <a:t>waveform with gain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566C17-AA30-4F11-BA19-AFEDC98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pic>
        <p:nvPicPr>
          <p:cNvPr id="7" name="Picture 7" descr="A close up of a machine&#10;&#10;Description generated with high confidence">
            <a:extLst>
              <a:ext uri="{FF2B5EF4-FFF2-40B4-BE49-F238E27FC236}">
                <a16:creationId xmlns:a16="http://schemas.microsoft.com/office/drawing/2014/main" xmlns="" id="{1269F001-18A1-4D70-ABBA-038174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4" t="1580" r="23166" b="2054"/>
          <a:stretch/>
        </p:blipFill>
        <p:spPr>
          <a:xfrm rot="5400000">
            <a:off x="2759059" y="1583482"/>
            <a:ext cx="3622394" cy="55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FE84B-E737-4CB0-98AD-5F1A184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Tests Plan Results Continued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CD5E0-0ED6-484B-B187-ADD5EF8C6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Radio will only operate at 3.5-4.0 MHz and 14.00 – 14.35MHz. 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 smtClean="0"/>
              <a:t>14.00-14.35MHz </a:t>
            </a:r>
            <a:r>
              <a:rPr lang="en-US" sz="1800" dirty="0"/>
              <a:t>waveform with gain of 4.3dB</a:t>
            </a:r>
            <a:endParaRPr lang="en-US" sz="1800" dirty="0"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566C17-AA30-4F11-BA19-AFEDC98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pic>
        <p:nvPicPr>
          <p:cNvPr id="8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2B620C59-2C7C-40A0-A003-68929A86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2668593"/>
            <a:ext cx="6137563" cy="35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FE84B-E737-4CB0-98AD-5F1A184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"/>
              </a:rPr>
              <a:t>Tests Plan Results Continued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CD5E0-0ED6-484B-B187-ADD5EF8C6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Latency under 100ms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Yellow is input signal from waveform generator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Green is output from speaker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451us &lt; 100ms - </a:t>
            </a:r>
            <a:r>
              <a:rPr lang="en-US" dirty="0">
                <a:solidFill>
                  <a:srgbClr val="FF0000"/>
                </a:solidFill>
              </a:rPr>
              <a:t>Passed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566C17-AA30-4F11-BA19-AFEDC98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8AAA47-02A3-4B7A-A4C6-2EA5F5CD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11" r="-1853" b="37778"/>
          <a:stretch/>
        </p:blipFill>
        <p:spPr>
          <a:xfrm>
            <a:off x="1066800" y="3319463"/>
            <a:ext cx="52387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System Deficiencies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Ringing in speaker output, possible standing waves causing ringing.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Will need to verify with a voice or music sample signal to see if causes significant disruption in using the radio.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Transmit functions have not been implemented yet. Moving forward, we need: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Further research into microphone </a:t>
            </a:r>
            <a:r>
              <a:rPr lang="en-US" sz="2000" dirty="0" smtClean="0"/>
              <a:t>setup. 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Code to establish legal transmission frequencies for selected band </a:t>
            </a:r>
            <a:r>
              <a:rPr lang="en-US" sz="2000" dirty="0" smtClean="0"/>
              <a:t>plan.</a:t>
            </a:r>
            <a:endParaRPr lang="en-US" sz="2000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A proper microcontroller requires more than just the required specs; documentation and support are key aspects as well.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 the capabilities of your testing equipment.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In-circuit testing will likely yield different results than simulations, be prepared to adjust designs at any point in the implementation process.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US" dirty="0"/>
              <a:t>Thank you to Dr. Stapleton, Mr. Welker</a:t>
            </a:r>
            <a:r>
              <a:rPr lang="en-US" dirty="0" smtClean="0"/>
              <a:t>, Dr. </a:t>
            </a:r>
            <a:r>
              <a:rPr lang="en-US" dirty="0" err="1"/>
              <a:t>C</a:t>
            </a:r>
            <a:r>
              <a:rPr lang="en-US" dirty="0" err="1" smtClean="0"/>
              <a:t>ompeu</a:t>
            </a:r>
            <a:r>
              <a:rPr lang="en-US" dirty="0" smtClean="0"/>
              <a:t>, </a:t>
            </a:r>
            <a:r>
              <a:rPr lang="en-US" dirty="0"/>
              <a:t>and Dr. Aslan for your guidance and mentorship throughout the duration of our senior design experience.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special thank you to Charlie Morris for sharing this project with the world and allowing us to build upon the foundation he created.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2400" dirty="0"/>
              <a:t>Low cost half-duplex Software Defined Radio for students to practice with, learn on, and replicate. 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r>
              <a:rPr lang="en-US" sz="2400" dirty="0"/>
              <a:t>Requirements:</a:t>
            </a:r>
            <a:endParaRPr lang="en-US" sz="2400" dirty="0">
              <a:cs typeface="Calibri"/>
            </a:endParaRPr>
          </a:p>
          <a:p>
            <a:pPr marL="61087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Under $300</a:t>
            </a:r>
            <a:endParaRPr lang="en-US" sz="2000" dirty="0">
              <a:cs typeface="Calibri"/>
            </a:endParaRPr>
          </a:p>
          <a:p>
            <a:pPr marL="61087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20m and 80m amateur radio bands</a:t>
            </a:r>
            <a:endParaRPr lang="en-US" sz="2000" dirty="0">
              <a:cs typeface="Calibri"/>
            </a:endParaRPr>
          </a:p>
          <a:p>
            <a:pPr marL="61087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Single side-band operation</a:t>
            </a:r>
            <a:endParaRPr lang="en-US" sz="2000" dirty="0">
              <a:cs typeface="Calibri"/>
            </a:endParaRPr>
          </a:p>
          <a:p>
            <a:pPr lvl="1" indent="-246380"/>
            <a:endParaRPr lang="en-US" sz="2800" b="1" i="1" dirty="0">
              <a:cs typeface="Calibri"/>
            </a:endParaRPr>
          </a:p>
          <a:p>
            <a:endParaRPr lang="en-US" b="1" i="1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  <a:p>
            <a:pPr marL="0" indent="0">
              <a:buNone/>
            </a:pPr>
            <a:endParaRPr lang="en-US" b="1" i="1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2DC09E-AD6A-4693-A7C1-8141503B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Project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600" dirty="0"/>
              <a:t>   The problem: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600" dirty="0"/>
          </a:p>
          <a:p>
            <a:pPr lvl="1" indent="-246380"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600" dirty="0"/>
              <a:t>Students often cannot afford or do not have access to pre-built software defined transceivers for high frequency operation.</a:t>
            </a:r>
          </a:p>
          <a:p>
            <a:pPr lvl="1" indent="-246380"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600" dirty="0"/>
          </a:p>
          <a:p>
            <a:pPr marL="267970" lvl="1" indent="0">
              <a:spcBef>
                <a:spcPts val="0"/>
              </a:spcBef>
              <a:buNone/>
              <a:defRPr/>
            </a:pPr>
            <a:r>
              <a:rPr lang="en-US" sz="2600" dirty="0"/>
              <a:t>The solution:</a:t>
            </a:r>
          </a:p>
          <a:p>
            <a:pPr lvl="1" indent="-246380">
              <a:spcBef>
                <a:spcPts val="0"/>
              </a:spcBef>
              <a:buFont typeface="Wingdings" pitchFamily="2" charset="2"/>
              <a:buChar char="Ø"/>
            </a:pPr>
            <a:endParaRPr lang="en-US" sz="2600" dirty="0"/>
          </a:p>
          <a:p>
            <a:pPr lvl="1" indent="-246380">
              <a:spcBef>
                <a:spcPts val="0"/>
              </a:spcBef>
              <a:buFont typeface="Wingdings" pitchFamily="2" charset="2"/>
              <a:buChar char="Ø"/>
            </a:pPr>
            <a:r>
              <a:rPr lang="en-US" sz="2600" dirty="0"/>
              <a:t>An SDR Transceiver to make amateur radio more accessible for students in order to facilitate learning and an understanding of radio.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0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2321"/>
          </a:xfrm>
        </p:spPr>
        <p:txBody>
          <a:bodyPr/>
          <a:lstStyle/>
          <a:p>
            <a:pPr algn="ctr"/>
            <a:r>
              <a:rPr lang="en-US" u="sng" dirty="0"/>
              <a:t>Project Goals</a:t>
            </a:r>
            <a:endParaRPr lang="en-US" u="sng" dirty="0">
              <a:cs typeface="Calibri Ligh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922"/>
            <a:ext cx="4040188" cy="659352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en-US" sz="2800" dirty="0">
              <a:cs typeface="Calibri"/>
            </a:endParaRPr>
          </a:p>
          <a:p>
            <a:pPr algn="ctr"/>
            <a:r>
              <a:rPr lang="en-US" sz="2800" dirty="0"/>
              <a:t>Goals of Project</a:t>
            </a:r>
            <a:endParaRPr lang="en-US" sz="2800" dirty="0"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38137"/>
            <a:ext cx="4040188" cy="3845720"/>
          </a:xfrm>
        </p:spPr>
        <p:txBody>
          <a:bodyPr vert="horz" tIns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Under $300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Full pin by pin schematics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Detailed code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Operate on 20m and 80m bands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Single side-band modulation and demodulation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8200" y="1207922"/>
            <a:ext cx="4041775" cy="65484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Stretch Goals of Project</a:t>
            </a:r>
            <a:endParaRPr lang="en-US" sz="2800" dirty="0">
              <a:cs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38137"/>
            <a:ext cx="4041775" cy="3845720"/>
          </a:xfrm>
        </p:spPr>
        <p:txBody>
          <a:bodyPr vert="horz" tIns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Custom PCB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Battery Operated for 4 hours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Headphone Capable 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Build Kit for radio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58D5577-6BE4-42AA-8668-1827AC0E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# 2.12</a:t>
            </a:r>
          </a:p>
        </p:txBody>
      </p:sp>
    </p:spTree>
    <p:extLst>
      <p:ext uri="{BB962C8B-B14F-4D97-AF65-F5344CB8AC3E}">
        <p14:creationId xmlns:p14="http://schemas.microsoft.com/office/powerpoint/2010/main" val="4608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Top Level Block Diagram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723964B-EF7C-4A8B-B2D6-D7B3FD09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434800"/>
            <a:ext cx="8631381" cy="42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6201"/>
            <a:ext cx="7886700" cy="579857"/>
          </a:xfrm>
        </p:spPr>
        <p:txBody>
          <a:bodyPr/>
          <a:lstStyle/>
          <a:p>
            <a:pPr algn="ctr"/>
            <a:r>
              <a:rPr lang="en-US" u="sng" dirty="0"/>
              <a:t>Signal Flow Chart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150C1500-E101-4F30-83BC-794E8132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0" y="630681"/>
            <a:ext cx="7419108" cy="57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69543A-603E-4FF2-B4F9-FEAFE4F6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6371"/>
            <a:ext cx="7886700" cy="1009262"/>
          </a:xfrm>
        </p:spPr>
        <p:txBody>
          <a:bodyPr/>
          <a:lstStyle/>
          <a:p>
            <a:pPr algn="ctr"/>
            <a:r>
              <a:rPr lang="en-US" u="sng" dirty="0">
                <a:cs typeface="Calibri"/>
              </a:rPr>
              <a:t>What has been delivered</a:t>
            </a:r>
            <a:endParaRPr lang="en-US" u="sng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2765A4-C6C6-4959-849B-764E45A12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1172"/>
            <a:ext cx="7886700" cy="48210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93700" indent="-342900"/>
            <a:r>
              <a:rPr lang="en-US" sz="2400" dirty="0"/>
              <a:t>Demodulated SSB Signals on 20- and 80- meter bands</a:t>
            </a:r>
            <a:endParaRPr lang="en-US" sz="2400" dirty="0">
              <a:cs typeface="Calibri"/>
            </a:endParaRPr>
          </a:p>
          <a:p>
            <a:pPr marL="393700" indent="-342900"/>
            <a:r>
              <a:rPr lang="en-US" sz="2400" dirty="0"/>
              <a:t>LED indicator for power</a:t>
            </a:r>
            <a:endParaRPr lang="en-US" sz="2400" dirty="0">
              <a:cs typeface="Calibri"/>
            </a:endParaRPr>
          </a:p>
          <a:p>
            <a:pPr marL="393700" indent="-342900"/>
            <a:r>
              <a:rPr lang="en-US" sz="2400" dirty="0"/>
              <a:t>Volume control</a:t>
            </a:r>
          </a:p>
          <a:p>
            <a:pPr marL="393700" indent="-342900"/>
            <a:r>
              <a:rPr lang="en-US" sz="2400" dirty="0">
                <a:cs typeface="Calibri"/>
              </a:rPr>
              <a:t>Frequencies of operation limited to </a:t>
            </a:r>
            <a:r>
              <a:rPr lang="en-US" sz="2400" dirty="0" smtClean="0">
                <a:cs typeface="Calibri"/>
              </a:rPr>
              <a:t>20- </a:t>
            </a:r>
            <a:r>
              <a:rPr lang="en-US" sz="2400" dirty="0">
                <a:cs typeface="Calibri"/>
              </a:rPr>
              <a:t>and </a:t>
            </a:r>
            <a:r>
              <a:rPr lang="en-US" sz="2400" dirty="0" smtClean="0">
                <a:cs typeface="Calibri"/>
              </a:rPr>
              <a:t>80- meter </a:t>
            </a:r>
            <a:r>
              <a:rPr lang="en-US" sz="2400" dirty="0">
                <a:cs typeface="Calibri"/>
              </a:rPr>
              <a:t>bands</a:t>
            </a:r>
          </a:p>
          <a:p>
            <a:pPr marL="393700" indent="-342900"/>
            <a:r>
              <a:rPr lang="en-US" sz="2400" dirty="0"/>
              <a:t>Frequency tuner</a:t>
            </a:r>
            <a:endParaRPr lang="en-US" sz="2400" dirty="0">
              <a:cs typeface="Calibri"/>
            </a:endParaRPr>
          </a:p>
          <a:p>
            <a:pPr marL="393700" indent="-342900"/>
            <a:r>
              <a:rPr lang="en-US" sz="2400" dirty="0"/>
              <a:t>Display</a:t>
            </a:r>
            <a:endParaRPr lang="en-US" sz="2400" dirty="0">
              <a:cs typeface="Calibri"/>
            </a:endParaRPr>
          </a:p>
          <a:p>
            <a:pPr marL="95377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Frequency tuned to</a:t>
            </a:r>
            <a:endParaRPr lang="en-US" sz="2400" dirty="0">
              <a:cs typeface="Calibri"/>
            </a:endParaRPr>
          </a:p>
          <a:p>
            <a:pPr marL="95377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Upper or Lower Sideband Selected</a:t>
            </a:r>
            <a:endParaRPr lang="en-US" sz="2400" dirty="0">
              <a:cs typeface="Calibri"/>
            </a:endParaRPr>
          </a:p>
          <a:p>
            <a:pPr marL="95377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Band tuned to (</a:t>
            </a:r>
            <a:r>
              <a:rPr lang="en-US" sz="2400" dirty="0" smtClean="0"/>
              <a:t>20- </a:t>
            </a:r>
            <a:r>
              <a:rPr lang="en-US" sz="2400" dirty="0"/>
              <a:t>or </a:t>
            </a:r>
            <a:r>
              <a:rPr lang="en-US" sz="2400" dirty="0" smtClean="0"/>
              <a:t>80- meter </a:t>
            </a:r>
            <a:r>
              <a:rPr lang="en-US" sz="2400" dirty="0"/>
              <a:t>band)</a:t>
            </a:r>
            <a:endParaRPr lang="en-US" sz="2400" dirty="0">
              <a:cs typeface="Calibri"/>
            </a:endParaRPr>
          </a:p>
          <a:p>
            <a:pPr marL="95377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License level selected</a:t>
            </a:r>
            <a:endParaRPr lang="en-US" sz="2400" dirty="0">
              <a:cs typeface="Calibri"/>
            </a:endParaRPr>
          </a:p>
          <a:p>
            <a:pPr lvl="2" indent="-246380"/>
            <a:endParaRPr lang="en-US" sz="2400" dirty="0">
              <a:cs typeface="Calibri"/>
            </a:endParaRPr>
          </a:p>
          <a:p>
            <a:pPr lvl="1" indent="-246380"/>
            <a:endParaRPr lang="en-US" sz="24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3BE2746-7C21-4957-A1ED-22384061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5731"/>
            <a:ext cx="7912579" cy="43746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3026FB22-B4F6-4A95-B0D6-22B8A8F8E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565318"/>
              </p:ext>
            </p:extLst>
          </p:nvPr>
        </p:nvGraphicFramePr>
        <p:xfrm>
          <a:off x="632113" y="676944"/>
          <a:ext cx="8021187" cy="505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59">
                  <a:extLst>
                    <a:ext uri="{9D8B030D-6E8A-4147-A177-3AD203B41FA5}">
                      <a16:colId xmlns:a16="http://schemas.microsoft.com/office/drawing/2014/main" xmlns="" val="2455404717"/>
                    </a:ext>
                  </a:extLst>
                </a:gridCol>
                <a:gridCol w="1134337">
                  <a:extLst>
                    <a:ext uri="{9D8B030D-6E8A-4147-A177-3AD203B41FA5}">
                      <a16:colId xmlns:a16="http://schemas.microsoft.com/office/drawing/2014/main" xmlns="" val="4067790283"/>
                    </a:ext>
                  </a:extLst>
                </a:gridCol>
                <a:gridCol w="1037935">
                  <a:extLst>
                    <a:ext uri="{9D8B030D-6E8A-4147-A177-3AD203B41FA5}">
                      <a16:colId xmlns:a16="http://schemas.microsoft.com/office/drawing/2014/main" xmlns="" val="3824177486"/>
                    </a:ext>
                  </a:extLst>
                </a:gridCol>
                <a:gridCol w="1117553">
                  <a:extLst>
                    <a:ext uri="{9D8B030D-6E8A-4147-A177-3AD203B41FA5}">
                      <a16:colId xmlns:a16="http://schemas.microsoft.com/office/drawing/2014/main" xmlns="" val="1143605852"/>
                    </a:ext>
                  </a:extLst>
                </a:gridCol>
                <a:gridCol w="3198703">
                  <a:extLst>
                    <a:ext uri="{9D8B030D-6E8A-4147-A177-3AD203B41FA5}">
                      <a16:colId xmlns:a16="http://schemas.microsoft.com/office/drawing/2014/main" xmlns="" val="1454752652"/>
                    </a:ext>
                  </a:extLst>
                </a:gridCol>
              </a:tblGrid>
              <a:tr h="36316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Min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Max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Result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Method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510574254"/>
                  </a:ext>
                </a:extLst>
              </a:tr>
              <a:tr h="562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5V Regulator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Voltage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3.3V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6.0V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4.998V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Measure regulator voltage output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072227618"/>
                  </a:ext>
                </a:extLst>
              </a:tr>
              <a:tr h="48490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7V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Regulator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Voltage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6.2V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7.4V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7.06V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Measure regulator voltage output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306806373"/>
                  </a:ext>
                </a:extLst>
              </a:tr>
              <a:tr h="43295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RF Amp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Gain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25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20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Compare input to output voltage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92674689"/>
                  </a:ext>
                </a:extLst>
              </a:tr>
              <a:tr h="55418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80m BPF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Loss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 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2.5 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0.9 dB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Compare input to output voltage at center </a:t>
                      </a:r>
                      <a:r>
                        <a:rPr lang="en-US" sz="1600" kern="1200" dirty="0" err="1">
                          <a:effectLst/>
                        </a:rPr>
                        <a:t>freq</a:t>
                      </a:r>
                      <a:endParaRPr lang="en-US" sz="1600" dirty="0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467195548"/>
                  </a:ext>
                </a:extLst>
              </a:tr>
              <a:tr h="45893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20m BPF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Loss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 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4.5 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4.3 dB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Compare input to output voltage at center </a:t>
                      </a:r>
                      <a:r>
                        <a:rPr lang="en-US" sz="1600" kern="1200" dirty="0" err="1">
                          <a:effectLst/>
                        </a:rPr>
                        <a:t>freq</a:t>
                      </a:r>
                      <a:endParaRPr lang="en-US" sz="1600" dirty="0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168809511"/>
                  </a:ext>
                </a:extLst>
              </a:tr>
              <a:tr h="58881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Speaker Volume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 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70dB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65 dB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Calibrated decibel meter at speaker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921197931"/>
                  </a:ext>
                </a:extLst>
              </a:tr>
              <a:tr h="64077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Signal Processing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Latency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 </a:t>
                      </a:r>
                      <a:r>
                        <a:rPr lang="en-US" sz="1600" kern="1200" dirty="0" err="1">
                          <a:effectLst/>
                        </a:rPr>
                        <a:t>ms</a:t>
                      </a:r>
                      <a:endParaRPr lang="en-US" sz="1600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 </a:t>
                      </a:r>
                      <a:r>
                        <a:rPr lang="en-US" sz="1600" kern="1200" dirty="0" err="1">
                          <a:effectLst/>
                        </a:rPr>
                        <a:t>ms</a:t>
                      </a:r>
                      <a:endParaRPr lang="en-US" sz="1600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451 us</a:t>
                      </a:r>
                      <a:endParaRPr lang="en-US" sz="16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Pass</a:t>
                      </a:r>
                      <a:endParaRPr lang="en-US" sz="1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Measure signal input to output time on scope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112675664"/>
                  </a:ext>
                </a:extLst>
              </a:tr>
              <a:tr h="640772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Transmit power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18mW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31mW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0mW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Fail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kern="1200" dirty="0">
                          <a:effectLst/>
                        </a:rPr>
                        <a:t>Measure output power with oscilloscope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930597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FE84B-E737-4CB0-98AD-5F1A184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"/>
              </a:rPr>
              <a:t>Tests Plan Results Continued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CD5E0-0ED6-484B-B187-ADD5EF8C6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508500"/>
          </a:xfrm>
        </p:spPr>
        <p:txBody>
          <a:bodyPr/>
          <a:lstStyle/>
          <a:p>
            <a:r>
              <a:rPr lang="en-US" dirty="0"/>
              <a:t>Radio will only operate at 3.50 - 4.00 MHz and 14.00 - 14.35MHz. </a:t>
            </a:r>
          </a:p>
          <a:p>
            <a:pPr marL="342900" lvl="1" indent="0" algn="ctr">
              <a:buNone/>
            </a:pPr>
            <a:endParaRPr lang="en-US" dirty="0"/>
          </a:p>
          <a:p>
            <a:pPr marL="342900" lvl="1" indent="0" algn="ctr">
              <a:buNone/>
            </a:pPr>
            <a:r>
              <a:rPr lang="en-US" dirty="0" smtClean="0"/>
              <a:t>3.50-4.00MHz </a:t>
            </a:r>
            <a:r>
              <a:rPr lang="en-US" dirty="0"/>
              <a:t>waveform with gain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566C17-AA30-4F11-BA19-AFEDC98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# 2.12</a:t>
            </a:r>
            <a:endParaRPr lang="en-US" dirty="0"/>
          </a:p>
        </p:txBody>
      </p:sp>
      <p:pic>
        <p:nvPicPr>
          <p:cNvPr id="5" name="Picture 5" descr="A close up of a machine&#10;&#10;Description generated with high confidence">
            <a:extLst>
              <a:ext uri="{FF2B5EF4-FFF2-40B4-BE49-F238E27FC236}">
                <a16:creationId xmlns:a16="http://schemas.microsoft.com/office/drawing/2014/main" xmlns="" id="{52E2CE71-3E17-432B-9845-D922AEE43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2" t="2793" r="28391"/>
          <a:stretch/>
        </p:blipFill>
        <p:spPr>
          <a:xfrm rot="5400000">
            <a:off x="2783985" y="1922236"/>
            <a:ext cx="3566870" cy="4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784</Words>
  <Application>Microsoft Office PowerPoint</Application>
  <PresentationFormat>On-screen Show (4:3)</PresentationFormat>
  <Paragraphs>180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Office Theme</vt:lpstr>
      <vt:lpstr>2.12 Software Defined Radio</vt:lpstr>
      <vt:lpstr>Project Overview</vt:lpstr>
      <vt:lpstr>Project Motivation</vt:lpstr>
      <vt:lpstr>Project Goals</vt:lpstr>
      <vt:lpstr>Top Level Block Diagram</vt:lpstr>
      <vt:lpstr>Signal Flow Chart</vt:lpstr>
      <vt:lpstr>What has been delivered</vt:lpstr>
      <vt:lpstr>Results</vt:lpstr>
      <vt:lpstr>Tests Plan Results Continued</vt:lpstr>
      <vt:lpstr>Tests Plan Results Continued</vt:lpstr>
      <vt:lpstr>Tests Plan Results Continued</vt:lpstr>
      <vt:lpstr>Tests Plan Results Continued</vt:lpstr>
      <vt:lpstr>Tests Plan Results Continued</vt:lpstr>
      <vt:lpstr>System Deficiencies</vt:lpstr>
      <vt:lpstr>Lessons Learned</vt:lpstr>
      <vt:lpstr>Acknowledgments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Glider</dc:title>
  <dc:creator>Internet Access</dc:creator>
  <cp:lastModifiedBy>Samuel Hussey</cp:lastModifiedBy>
  <cp:revision>829</cp:revision>
  <dcterms:created xsi:type="dcterms:W3CDTF">2012-10-18T04:42:06Z</dcterms:created>
  <dcterms:modified xsi:type="dcterms:W3CDTF">2019-04-24T16:01:29Z</dcterms:modified>
</cp:coreProperties>
</file>